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23"/>
  </p:notesMasterIdLst>
  <p:handoutMasterIdLst>
    <p:handoutMasterId r:id="rId24"/>
  </p:handoutMasterIdLst>
  <p:sldIdLst>
    <p:sldId id="291" r:id="rId2"/>
    <p:sldId id="294" r:id="rId3"/>
    <p:sldId id="295" r:id="rId4"/>
    <p:sldId id="296" r:id="rId5"/>
    <p:sldId id="297" r:id="rId6"/>
    <p:sldId id="302" r:id="rId7"/>
    <p:sldId id="303" r:id="rId8"/>
    <p:sldId id="304" r:id="rId9"/>
    <p:sldId id="298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B"/>
    <a:srgbClr val="000000"/>
    <a:srgbClr val="FFFFFF"/>
    <a:srgbClr val="F8F8F8"/>
    <a:srgbClr val="828383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0"/>
    <p:restoredTop sz="95872"/>
  </p:normalViewPr>
  <p:slideViewPr>
    <p:cSldViewPr snapToGrid="0" snapToObjects="1">
      <p:cViewPr varScale="1">
        <p:scale>
          <a:sx n="82" d="100"/>
          <a:sy n="82" d="100"/>
        </p:scale>
        <p:origin x="557" y="96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28C670-BF52-4F7C-BE3E-4AE1B230EB6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12812E8-0B0D-48ED-B382-051C22C34F3C}">
      <dgm:prSet phldrT="[Text]"/>
      <dgm:spPr/>
      <dgm:t>
        <a:bodyPr/>
        <a:lstStyle/>
        <a:p>
          <a:r>
            <a:rPr lang="en-US" dirty="0"/>
            <a:t>S</a:t>
          </a:r>
        </a:p>
      </dgm:t>
    </dgm:pt>
    <dgm:pt modelId="{9309B8E0-B9B8-4F8C-8C78-93BCAF4BD12F}" type="parTrans" cxnId="{81C6276E-6BE4-4B42-A401-D4289539AD0B}">
      <dgm:prSet/>
      <dgm:spPr/>
      <dgm:t>
        <a:bodyPr/>
        <a:lstStyle/>
        <a:p>
          <a:endParaRPr lang="en-US"/>
        </a:p>
      </dgm:t>
    </dgm:pt>
    <dgm:pt modelId="{9E1143F1-6308-4A77-8154-BA0E3B0160A4}" type="sibTrans" cxnId="{81C6276E-6BE4-4B42-A401-D4289539AD0B}">
      <dgm:prSet/>
      <dgm:spPr/>
      <dgm:t>
        <a:bodyPr/>
        <a:lstStyle/>
        <a:p>
          <a:endParaRPr lang="en-US"/>
        </a:p>
      </dgm:t>
    </dgm:pt>
    <dgm:pt modelId="{60DB2A68-862D-4688-92AF-A25D9D8F845E}">
      <dgm:prSet phldrT="[Text]"/>
      <dgm:spPr/>
      <dgm:t>
        <a:bodyPr/>
        <a:lstStyle/>
        <a:p>
          <a:r>
            <a:rPr lang="en-US" dirty="0"/>
            <a:t>I</a:t>
          </a:r>
        </a:p>
      </dgm:t>
    </dgm:pt>
    <dgm:pt modelId="{D3DE68CB-3AD9-41E3-B71C-968E607F321D}" type="parTrans" cxnId="{9EFF68B7-7421-41E4-B0D0-A90CE2B73D65}">
      <dgm:prSet/>
      <dgm:spPr/>
      <dgm:t>
        <a:bodyPr/>
        <a:lstStyle/>
        <a:p>
          <a:endParaRPr lang="en-US"/>
        </a:p>
      </dgm:t>
    </dgm:pt>
    <dgm:pt modelId="{7724BDFC-9573-49DC-972E-9AE394A6EC63}" type="sibTrans" cxnId="{9EFF68B7-7421-41E4-B0D0-A90CE2B73D65}">
      <dgm:prSet/>
      <dgm:spPr/>
      <dgm:t>
        <a:bodyPr/>
        <a:lstStyle/>
        <a:p>
          <a:endParaRPr lang="en-US"/>
        </a:p>
      </dgm:t>
    </dgm:pt>
    <dgm:pt modelId="{10F26BB5-AB0C-4427-A486-4E21635C0F46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6FB30D28-C87E-463D-B67B-5DF4DA21154D}" type="parTrans" cxnId="{E7E971D0-84D2-46A1-B8F9-332E3D34A1A6}">
      <dgm:prSet/>
      <dgm:spPr/>
      <dgm:t>
        <a:bodyPr/>
        <a:lstStyle/>
        <a:p>
          <a:endParaRPr lang="en-US"/>
        </a:p>
      </dgm:t>
    </dgm:pt>
    <dgm:pt modelId="{6F8A1870-4588-49ED-A687-052F476D86E9}" type="sibTrans" cxnId="{E7E971D0-84D2-46A1-B8F9-332E3D34A1A6}">
      <dgm:prSet/>
      <dgm:spPr/>
      <dgm:t>
        <a:bodyPr/>
        <a:lstStyle/>
        <a:p>
          <a:endParaRPr lang="en-US"/>
        </a:p>
      </dgm:t>
    </dgm:pt>
    <dgm:pt modelId="{6537725B-26A8-418D-A97D-A97B5E928C23}" type="pres">
      <dgm:prSet presAssocID="{A028C670-BF52-4F7C-BE3E-4AE1B230EB67}" presName="Name0" presStyleCnt="0">
        <dgm:presLayoutVars>
          <dgm:dir/>
          <dgm:resizeHandles val="exact"/>
        </dgm:presLayoutVars>
      </dgm:prSet>
      <dgm:spPr/>
    </dgm:pt>
    <dgm:pt modelId="{6021B3FA-A787-4FB4-8B9E-3DEA3B1573A3}" type="pres">
      <dgm:prSet presAssocID="{E12812E8-0B0D-48ED-B382-051C22C34F3C}" presName="node" presStyleLbl="node1" presStyleIdx="0" presStyleCnt="3">
        <dgm:presLayoutVars>
          <dgm:bulletEnabled val="1"/>
        </dgm:presLayoutVars>
      </dgm:prSet>
      <dgm:spPr/>
    </dgm:pt>
    <dgm:pt modelId="{A4549018-2B45-4173-8326-55BE6903D26F}" type="pres">
      <dgm:prSet presAssocID="{9E1143F1-6308-4A77-8154-BA0E3B0160A4}" presName="sibTrans" presStyleLbl="sibTrans2D1" presStyleIdx="0" presStyleCnt="2"/>
      <dgm:spPr/>
    </dgm:pt>
    <dgm:pt modelId="{5FC147B1-195E-4C47-A487-F7CC921197DB}" type="pres">
      <dgm:prSet presAssocID="{9E1143F1-6308-4A77-8154-BA0E3B0160A4}" presName="connectorText" presStyleLbl="sibTrans2D1" presStyleIdx="0" presStyleCnt="2"/>
      <dgm:spPr/>
    </dgm:pt>
    <dgm:pt modelId="{2D3BBB73-A52E-41B3-972C-B54431CAF4FC}" type="pres">
      <dgm:prSet presAssocID="{60DB2A68-862D-4688-92AF-A25D9D8F845E}" presName="node" presStyleLbl="node1" presStyleIdx="1" presStyleCnt="3">
        <dgm:presLayoutVars>
          <dgm:bulletEnabled val="1"/>
        </dgm:presLayoutVars>
      </dgm:prSet>
      <dgm:spPr/>
    </dgm:pt>
    <dgm:pt modelId="{4880A26B-E94C-4468-B564-620BAE0ACC38}" type="pres">
      <dgm:prSet presAssocID="{7724BDFC-9573-49DC-972E-9AE394A6EC63}" presName="sibTrans" presStyleLbl="sibTrans2D1" presStyleIdx="1" presStyleCnt="2"/>
      <dgm:spPr/>
    </dgm:pt>
    <dgm:pt modelId="{80D96937-4D27-4DF3-A8C7-020BC230A182}" type="pres">
      <dgm:prSet presAssocID="{7724BDFC-9573-49DC-972E-9AE394A6EC63}" presName="connectorText" presStyleLbl="sibTrans2D1" presStyleIdx="1" presStyleCnt="2"/>
      <dgm:spPr/>
    </dgm:pt>
    <dgm:pt modelId="{515371E8-E41E-4A16-8F6B-56CBA1452638}" type="pres">
      <dgm:prSet presAssocID="{10F26BB5-AB0C-4427-A486-4E21635C0F46}" presName="node" presStyleLbl="node1" presStyleIdx="2" presStyleCnt="3">
        <dgm:presLayoutVars>
          <dgm:bulletEnabled val="1"/>
        </dgm:presLayoutVars>
      </dgm:prSet>
      <dgm:spPr/>
    </dgm:pt>
  </dgm:ptLst>
  <dgm:cxnLst>
    <dgm:cxn modelId="{EDEFA002-F6C5-455A-AE6B-BE661B7145C8}" type="presOf" srcId="{E12812E8-0B0D-48ED-B382-051C22C34F3C}" destId="{6021B3FA-A787-4FB4-8B9E-3DEA3B1573A3}" srcOrd="0" destOrd="0" presId="urn:microsoft.com/office/officeart/2005/8/layout/process1"/>
    <dgm:cxn modelId="{75A3DB22-0A3A-4679-92AF-5DD5549E4292}" type="presOf" srcId="{7724BDFC-9573-49DC-972E-9AE394A6EC63}" destId="{4880A26B-E94C-4468-B564-620BAE0ACC38}" srcOrd="0" destOrd="0" presId="urn:microsoft.com/office/officeart/2005/8/layout/process1"/>
    <dgm:cxn modelId="{8A6E2E6A-B26A-4925-8FCB-E512986E05DA}" type="presOf" srcId="{9E1143F1-6308-4A77-8154-BA0E3B0160A4}" destId="{A4549018-2B45-4173-8326-55BE6903D26F}" srcOrd="0" destOrd="0" presId="urn:microsoft.com/office/officeart/2005/8/layout/process1"/>
    <dgm:cxn modelId="{81C6276E-6BE4-4B42-A401-D4289539AD0B}" srcId="{A028C670-BF52-4F7C-BE3E-4AE1B230EB67}" destId="{E12812E8-0B0D-48ED-B382-051C22C34F3C}" srcOrd="0" destOrd="0" parTransId="{9309B8E0-B9B8-4F8C-8C78-93BCAF4BD12F}" sibTransId="{9E1143F1-6308-4A77-8154-BA0E3B0160A4}"/>
    <dgm:cxn modelId="{DD653851-182F-4BFB-B292-FACF3439DDF1}" type="presOf" srcId="{9E1143F1-6308-4A77-8154-BA0E3B0160A4}" destId="{5FC147B1-195E-4C47-A487-F7CC921197DB}" srcOrd="1" destOrd="0" presId="urn:microsoft.com/office/officeart/2005/8/layout/process1"/>
    <dgm:cxn modelId="{2BE0DF5A-09CC-4EB4-BE94-76D74F1CFBC6}" type="presOf" srcId="{7724BDFC-9573-49DC-972E-9AE394A6EC63}" destId="{80D96937-4D27-4DF3-A8C7-020BC230A182}" srcOrd="1" destOrd="0" presId="urn:microsoft.com/office/officeart/2005/8/layout/process1"/>
    <dgm:cxn modelId="{997D0D89-D30E-4616-BBAA-A2807799042B}" type="presOf" srcId="{A028C670-BF52-4F7C-BE3E-4AE1B230EB67}" destId="{6537725B-26A8-418D-A97D-A97B5E928C23}" srcOrd="0" destOrd="0" presId="urn:microsoft.com/office/officeart/2005/8/layout/process1"/>
    <dgm:cxn modelId="{A1E1128D-E128-4D2A-836C-E58DBA2B8B83}" type="presOf" srcId="{60DB2A68-862D-4688-92AF-A25D9D8F845E}" destId="{2D3BBB73-A52E-41B3-972C-B54431CAF4FC}" srcOrd="0" destOrd="0" presId="urn:microsoft.com/office/officeart/2005/8/layout/process1"/>
    <dgm:cxn modelId="{6933369B-66CE-43A7-8899-91E4F85F44E7}" type="presOf" srcId="{10F26BB5-AB0C-4427-A486-4E21635C0F46}" destId="{515371E8-E41E-4A16-8F6B-56CBA1452638}" srcOrd="0" destOrd="0" presId="urn:microsoft.com/office/officeart/2005/8/layout/process1"/>
    <dgm:cxn modelId="{9EFF68B7-7421-41E4-B0D0-A90CE2B73D65}" srcId="{A028C670-BF52-4F7C-BE3E-4AE1B230EB67}" destId="{60DB2A68-862D-4688-92AF-A25D9D8F845E}" srcOrd="1" destOrd="0" parTransId="{D3DE68CB-3AD9-41E3-B71C-968E607F321D}" sibTransId="{7724BDFC-9573-49DC-972E-9AE394A6EC63}"/>
    <dgm:cxn modelId="{E7E971D0-84D2-46A1-B8F9-332E3D34A1A6}" srcId="{A028C670-BF52-4F7C-BE3E-4AE1B230EB67}" destId="{10F26BB5-AB0C-4427-A486-4E21635C0F46}" srcOrd="2" destOrd="0" parTransId="{6FB30D28-C87E-463D-B67B-5DF4DA21154D}" sibTransId="{6F8A1870-4588-49ED-A687-052F476D86E9}"/>
    <dgm:cxn modelId="{D56709F0-26D0-4361-B635-0CFD4F8A3BA3}" type="presParOf" srcId="{6537725B-26A8-418D-A97D-A97B5E928C23}" destId="{6021B3FA-A787-4FB4-8B9E-3DEA3B1573A3}" srcOrd="0" destOrd="0" presId="urn:microsoft.com/office/officeart/2005/8/layout/process1"/>
    <dgm:cxn modelId="{93C195C3-C399-4995-AF9C-A565F8AEBF98}" type="presParOf" srcId="{6537725B-26A8-418D-A97D-A97B5E928C23}" destId="{A4549018-2B45-4173-8326-55BE6903D26F}" srcOrd="1" destOrd="0" presId="urn:microsoft.com/office/officeart/2005/8/layout/process1"/>
    <dgm:cxn modelId="{8B7D6EDA-FC06-42A7-8979-960FE5CFFE7F}" type="presParOf" srcId="{A4549018-2B45-4173-8326-55BE6903D26F}" destId="{5FC147B1-195E-4C47-A487-F7CC921197DB}" srcOrd="0" destOrd="0" presId="urn:microsoft.com/office/officeart/2005/8/layout/process1"/>
    <dgm:cxn modelId="{12D0A016-2004-454D-A558-B91032FD0BF5}" type="presParOf" srcId="{6537725B-26A8-418D-A97D-A97B5E928C23}" destId="{2D3BBB73-A52E-41B3-972C-B54431CAF4FC}" srcOrd="2" destOrd="0" presId="urn:microsoft.com/office/officeart/2005/8/layout/process1"/>
    <dgm:cxn modelId="{4EEDA631-723D-4358-9730-12EF71C82E56}" type="presParOf" srcId="{6537725B-26A8-418D-A97D-A97B5E928C23}" destId="{4880A26B-E94C-4468-B564-620BAE0ACC38}" srcOrd="3" destOrd="0" presId="urn:microsoft.com/office/officeart/2005/8/layout/process1"/>
    <dgm:cxn modelId="{802A3DAD-A14F-48AE-9517-DC19BB0B07D8}" type="presParOf" srcId="{4880A26B-E94C-4468-B564-620BAE0ACC38}" destId="{80D96937-4D27-4DF3-A8C7-020BC230A182}" srcOrd="0" destOrd="0" presId="urn:microsoft.com/office/officeart/2005/8/layout/process1"/>
    <dgm:cxn modelId="{D7938DE5-1979-418F-A339-07938B42DC8F}" type="presParOf" srcId="{6537725B-26A8-418D-A97D-A97B5E928C23}" destId="{515371E8-E41E-4A16-8F6B-56CBA14526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1B3FA-A787-4FB4-8B9E-3DEA3B1573A3}">
      <dsp:nvSpPr>
        <dsp:cNvPr id="0" name=""/>
        <dsp:cNvSpPr/>
      </dsp:nvSpPr>
      <dsp:spPr>
        <a:xfrm>
          <a:off x="5676" y="969283"/>
          <a:ext cx="1696711" cy="1018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S</a:t>
          </a:r>
        </a:p>
      </dsp:txBody>
      <dsp:txXfrm>
        <a:off x="35493" y="999100"/>
        <a:ext cx="1637077" cy="958392"/>
      </dsp:txXfrm>
    </dsp:sp>
    <dsp:sp modelId="{A4549018-2B45-4173-8326-55BE6903D26F}">
      <dsp:nvSpPr>
        <dsp:cNvPr id="0" name=""/>
        <dsp:cNvSpPr/>
      </dsp:nvSpPr>
      <dsp:spPr>
        <a:xfrm>
          <a:off x="1872059" y="1267904"/>
          <a:ext cx="359702" cy="420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872059" y="1352061"/>
        <a:ext cx="251791" cy="252470"/>
      </dsp:txXfrm>
    </dsp:sp>
    <dsp:sp modelId="{2D3BBB73-A52E-41B3-972C-B54431CAF4FC}">
      <dsp:nvSpPr>
        <dsp:cNvPr id="0" name=""/>
        <dsp:cNvSpPr/>
      </dsp:nvSpPr>
      <dsp:spPr>
        <a:xfrm>
          <a:off x="2381072" y="969283"/>
          <a:ext cx="1696711" cy="1018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I</a:t>
          </a:r>
        </a:p>
      </dsp:txBody>
      <dsp:txXfrm>
        <a:off x="2410889" y="999100"/>
        <a:ext cx="1637077" cy="958392"/>
      </dsp:txXfrm>
    </dsp:sp>
    <dsp:sp modelId="{4880A26B-E94C-4468-B564-620BAE0ACC38}">
      <dsp:nvSpPr>
        <dsp:cNvPr id="0" name=""/>
        <dsp:cNvSpPr/>
      </dsp:nvSpPr>
      <dsp:spPr>
        <a:xfrm>
          <a:off x="4247455" y="1267904"/>
          <a:ext cx="359702" cy="420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247455" y="1352061"/>
        <a:ext cx="251791" cy="252470"/>
      </dsp:txXfrm>
    </dsp:sp>
    <dsp:sp modelId="{515371E8-E41E-4A16-8F6B-56CBA1452638}">
      <dsp:nvSpPr>
        <dsp:cNvPr id="0" name=""/>
        <dsp:cNvSpPr/>
      </dsp:nvSpPr>
      <dsp:spPr>
        <a:xfrm>
          <a:off x="4756468" y="969283"/>
          <a:ext cx="1696711" cy="1018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R</a:t>
          </a:r>
        </a:p>
      </dsp:txBody>
      <dsp:txXfrm>
        <a:off x="4786285" y="999100"/>
        <a:ext cx="1637077" cy="958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5/12/2021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2" y="-208599"/>
            <a:ext cx="1335794" cy="1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58368" y="2960789"/>
            <a:ext cx="6638544" cy="1650382"/>
          </a:xfrm>
        </p:spPr>
        <p:txBody>
          <a:bodyPr/>
          <a:lstStyle/>
          <a:p>
            <a:pPr algn="ctr"/>
            <a:r>
              <a:rPr lang="en-US" dirty="0"/>
              <a:t>BY </a:t>
            </a:r>
          </a:p>
          <a:p>
            <a:pPr algn="ctr"/>
            <a:r>
              <a:rPr lang="en-US" dirty="0"/>
              <a:t>ASHISH SANGHVI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93054" y="413932"/>
            <a:ext cx="9978530" cy="1650382"/>
          </a:xfrm>
        </p:spPr>
        <p:txBody>
          <a:bodyPr/>
          <a:lstStyle/>
          <a:p>
            <a:pPr algn="ctr"/>
            <a:r>
              <a:rPr lang="en-US" dirty="0"/>
              <a:t>EPIDEMIC AND DISEASE MODELLING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864616"/>
          </a:xfrm>
        </p:spPr>
        <p:txBody>
          <a:bodyPr/>
          <a:lstStyle/>
          <a:p>
            <a:r>
              <a:rPr lang="en-US" dirty="0"/>
              <a:t>HOW MANY PEOPLE WILL END UP CATCHING THE DISEASE?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6928" y="2185416"/>
                <a:ext cx="10355072" cy="4541956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SINCE THE POPULATION IS CONSTANT WE KNOW: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AT THE END OF PANDEMIC/EPIDEMIC NO OF INFECTIVES GOES TO 0 THEREFORE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𝐸𝑁𝐷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𝐸𝑁𝐷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𝐸𝑁𝐷</m:t>
                        </m:r>
                      </m:sub>
                    </m:sSub>
                  </m:oMath>
                </a14:m>
                <a:r>
                  <a:rPr lang="en-US" sz="2400" b="0" dirty="0"/>
                  <a:t> IS UNKNOWN.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𝐸𝑁𝐷</m:t>
                        </m:r>
                      </m:sub>
                    </m:sSub>
                  </m:oMath>
                </a14:m>
                <a:r>
                  <a:rPr lang="en-US" sz="2400" b="0" dirty="0"/>
                  <a:t> FOLLOWING EQUATION IS DERIVED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𝐸𝑁𝐷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𝐸𝑁𝐷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NOW PLOTTING THIS WE GET THE EFFECT OF q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𝐸𝑁𝐷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</a:p>
              <a:p>
                <a:pPr lvl="0"/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6928" y="2185416"/>
                <a:ext cx="10355072" cy="4541956"/>
              </a:xfrm>
              <a:blipFill>
                <a:blip r:embed="rId2"/>
                <a:stretch>
                  <a:fillRect l="-765" t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27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D39A5E-EF15-4EF7-9FD6-1E26A55257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4582160" y="1161373"/>
            <a:ext cx="7609840" cy="543187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3507" y="1320800"/>
            <a:ext cx="4268653" cy="716084"/>
          </a:xfrm>
        </p:spPr>
        <p:txBody>
          <a:bodyPr/>
          <a:lstStyle/>
          <a:p>
            <a:r>
              <a:rPr lang="en-US" dirty="0"/>
              <a:t>OBSERVATIONS: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188" y="2194126"/>
                <a:ext cx="4185412" cy="4420034"/>
              </a:xfrm>
            </p:spPr>
            <p:txBody>
              <a:bodyPr/>
              <a:lstStyle/>
              <a:p>
                <a:r>
                  <a:rPr lang="en-US" sz="1600" dirty="0"/>
                  <a:t>FROM THE GIVEN GRAPH ITS OBSERVED THAT AS q INCREASES THE FUNCTION OF q(SUSCEPTIBLE RATE AT END) BECOMES VERY  NEGLIGIBLE.</a:t>
                </a:r>
              </a:p>
              <a:p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𝐸𝑁𝐷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𝑇𝑂𝑇𝐴𝐿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𝑃𝑂𝑃𝑈𝐿𝐴𝑇𝐼𝑂𝑁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𝐸𝑁𝐷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  <a:p>
                <a:endParaRPr lang="en-US" sz="1600" dirty="0"/>
              </a:p>
              <a:p>
                <a:r>
                  <a:rPr lang="en-US" sz="16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𝐸𝑁𝐷</m:t>
                        </m:r>
                      </m:sub>
                    </m:sSub>
                  </m:oMath>
                </a14:m>
                <a:r>
                  <a:rPr lang="en-US" sz="1600" dirty="0"/>
                  <a:t> IS NEGLIGIBLE FOR VERY LARGE VALUES OF q WHICH MEANS THAT ALMOST ALL OF THE POPULATION IS SUSCEPTIBLE TO THE INFECTION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188" y="2194126"/>
                <a:ext cx="4185412" cy="4420034"/>
              </a:xfrm>
              <a:blipFill>
                <a:blip r:embed="rId3"/>
                <a:stretch>
                  <a:fillRect l="-728" t="-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4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864616"/>
          </a:xfrm>
        </p:spPr>
        <p:txBody>
          <a:bodyPr/>
          <a:lstStyle/>
          <a:p>
            <a:r>
              <a:rPr lang="en-US" dirty="0"/>
              <a:t>TRAVELLING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66928" y="2185416"/>
            <a:ext cx="10913872" cy="454195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UNTIL NOW WE HAD TAKEN THE ASSUMPTION OF A CONSTANT MOVEMENT NOW HERE WE MAKE AN ASSUMPTION THAT ONLY THE INFECTED MOVE.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BASIC ASSUMPTIONS: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b="0" dirty="0"/>
              <a:t>SUSCEPTIBLES DO NOT MOVE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b="0" dirty="0"/>
              <a:t>INFECTED PERSONS MIGRATE AT A CONSTANT RATE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b="0" dirty="0"/>
              <a:t>REMOVED DO NOT MOVE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EC950F-232F-4014-BCA1-A00E2F6EF908}"/>
                  </a:ext>
                </a:extLst>
              </p:cNvPr>
              <p:cNvSpPr txBox="1"/>
              <p:nvPr/>
            </p:nvSpPr>
            <p:spPr>
              <a:xfrm>
                <a:off x="1391920" y="5518534"/>
                <a:ext cx="2432141" cy="12463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𝑟𝐼𝑆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𝑟𝐼𝑆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EC950F-232F-4014-BCA1-A00E2F6EF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20" y="5518534"/>
                <a:ext cx="2432141" cy="1246303"/>
              </a:xfrm>
              <a:prstGeom prst="rect">
                <a:avLst/>
              </a:prstGeom>
              <a:blipFill>
                <a:blip r:embed="rId2"/>
                <a:stretch>
                  <a:fillRect l="-5263" b="-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8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864616"/>
          </a:xfrm>
        </p:spPr>
        <p:txBody>
          <a:bodyPr/>
          <a:lstStyle/>
          <a:p>
            <a:r>
              <a:rPr lang="en-US" dirty="0"/>
              <a:t>TRAVELLING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9468" y="1764284"/>
                <a:ext cx="10913872" cy="4845304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TO ANALYZE THE ABOVE EQUATION WE USE DIMENSIONALIZATION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𝑐𝑜𝑛𝑡𝑎𝑐𝑡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)⇒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(fraction of susceptible that come into contact with infected individuals)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ADDING NEW VARIABLE Y=X-Ct  WE CAN CHANGE THIS EQUATION TO A DIFFERENTIAL EQUATION AS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MODEL GIVES US ADDITIONAL POWERS AS WE CAN INTEGRATE THE EQUATION TO + AND – INFINITY TO MODEL CHANGES IN PAST AND FUTURE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9468" y="1764284"/>
                <a:ext cx="10913872" cy="4845304"/>
              </a:xfrm>
              <a:blipFill>
                <a:blip r:embed="rId2"/>
                <a:stretch>
                  <a:fillRect l="-726" t="-881" r="-782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EC950F-232F-4014-BCA1-A00E2F6EF908}"/>
                  </a:ext>
                </a:extLst>
              </p:cNvPr>
              <p:cNvSpPr txBox="1"/>
              <p:nvPr/>
            </p:nvSpPr>
            <p:spPr>
              <a:xfrm>
                <a:off x="1493520" y="4020900"/>
                <a:ext cx="2915798" cy="130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EC950F-232F-4014-BCA1-A00E2F6EF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20" y="4020900"/>
                <a:ext cx="2915798" cy="1303370"/>
              </a:xfrm>
              <a:prstGeom prst="rect">
                <a:avLst/>
              </a:prstGeom>
              <a:blipFill>
                <a:blip r:embed="rId3"/>
                <a:stretch>
                  <a:fillRect l="-4393" t="-469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08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864616"/>
          </a:xfrm>
        </p:spPr>
        <p:txBody>
          <a:bodyPr/>
          <a:lstStyle/>
          <a:p>
            <a:r>
              <a:rPr lang="en-US" dirty="0"/>
              <a:t>TRAVELLING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9468" y="1870456"/>
                <a:ext cx="10913872" cy="4764024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BY USING PHASE PLANE ANALYSIS ON THE ABOVE EQUATIONS WE CAN GET THE SOLUTION FOR THE MINIMUM POSSIBLE WAVE SPEED FOR A SOLUTION TO EXIST AND THIS IS GIVEN BY: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/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MINIMUM WAVE SPEED IS GIVEN BY:</a:t>
                </a:r>
              </a:p>
              <a:p>
                <a:pPr lvl="0" algn="ctr"/>
                <a:r>
                  <a:rPr lang="en-US" sz="2400" b="0" dirty="0"/>
                  <a:t>c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IMPLICATION:</a:t>
                </a:r>
              </a:p>
              <a:p>
                <a:pPr lvl="0"/>
                <a:r>
                  <a:rPr lang="en-US" sz="2400" b="0" dirty="0"/>
                  <a:t>IN ORDER FOR SPEED OF THE INFECTION WAVE TO REDUCE WE NEED TO REDUCE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VALUE. THIS IS INTURN DEPENDENT ON THE CONTACT RATIO(q)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9468" y="1870456"/>
                <a:ext cx="10913872" cy="4764024"/>
              </a:xfrm>
              <a:blipFill>
                <a:blip r:embed="rId2"/>
                <a:stretch>
                  <a:fillRect l="-838" t="-896" r="-223" b="-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55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864616"/>
          </a:xfrm>
        </p:spPr>
        <p:txBody>
          <a:bodyPr/>
          <a:lstStyle/>
          <a:p>
            <a:r>
              <a:rPr lang="en-US" dirty="0"/>
              <a:t>INCUBATION PERIOD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9468" y="2012696"/>
                <a:ext cx="10972292" cy="4662424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UNDERLYING ASSUMPTION IS THAT ONCE THE SUSCEPTIBLE IS IN CONTACT WITH THE INFECTED THERE IS A DELAY IN THE TIME THAT FROM THE TIME WHEN HE IS SUSCEPTIBLE TO THE TIME HE IS INFECTED.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EQUATIONS CAN BE MODELLED AS: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𝑟𝐼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𝑟𝐼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𝑎𝐼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𝑎𝐼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9468" y="2012696"/>
                <a:ext cx="10972292" cy="4662424"/>
              </a:xfrm>
              <a:blipFill>
                <a:blip r:embed="rId2"/>
                <a:stretch>
                  <a:fillRect l="-722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39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864616"/>
          </a:xfrm>
        </p:spPr>
        <p:txBody>
          <a:bodyPr/>
          <a:lstStyle/>
          <a:p>
            <a:r>
              <a:rPr lang="en-US" dirty="0"/>
              <a:t>INCUBATION PERIOD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9468" y="2012696"/>
                <a:ext cx="10972292" cy="4662424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BY SOLVING THE ABOVE EQUATIONS USING TAYLOR SERIES EXPANSION WE CAN DEDUCE THAT: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𝑟𝐼𝑆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𝑟𝐼𝑆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 lvl="0"/>
                <a:r>
                  <a:rPr lang="en-US" sz="2400" b="0" dirty="0"/>
                  <a:t>IMPLICATION: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RATE OF CHANGE OF THE SPREAD IS SIMILAR TO THE BASIC SIR MODEL AND DOES NOT EFFECT THE SPREAD A WHOLE LOT. THE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/>
                  <a:t> TERMS CAN BE IGNORED IN CASE THE INCUBATION PERIOD IS SMALL. BUT IF INCUBATION PERIOD IS LARGE THEN THE TERMS ADD THE NECESSARY FACTORS.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9468" y="2012696"/>
                <a:ext cx="10972292" cy="4662424"/>
              </a:xfrm>
              <a:blipFill>
                <a:blip r:embed="rId2"/>
                <a:stretch>
                  <a:fillRect l="-833" t="-915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0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864616"/>
          </a:xfrm>
        </p:spPr>
        <p:txBody>
          <a:bodyPr/>
          <a:lstStyle/>
          <a:p>
            <a:r>
              <a:rPr lang="en-US" dirty="0"/>
              <a:t>VACCINATION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69468" y="2012696"/>
            <a:ext cx="10972292" cy="4662424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STUDY THE EFFECT OF VACCINATION ON THE DISEASE SPREAD THROUGH TWO MAIN QUESTIONS: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CONDITION FOR DISEASE TO STOP AND HOW MANY PEOPLE DO WE NEED TO VACCINATE?</a:t>
            </a:r>
          </a:p>
          <a:p>
            <a:pPr marL="457200" lvl="0" indent="-457200">
              <a:buFont typeface="+mj-lt"/>
              <a:buAutoNum type="arabicPeriod"/>
            </a:pP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WHAT HAPPENS IF THE VACCINE IS NOT 100 PERCENT EFFECTIVE?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5841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864616"/>
          </a:xfrm>
        </p:spPr>
        <p:txBody>
          <a:bodyPr/>
          <a:lstStyle/>
          <a:p>
            <a:r>
              <a:rPr lang="en-US" dirty="0"/>
              <a:t>CONDITION FOR DISEASE TO STOP AND HOW MANY PEOPLE DO WE NEED TO VACCINATE?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9468" y="2316480"/>
                <a:ext cx="10972292" cy="4358640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WE KNOW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/>
                  <a:t>AND ALSO WE KNOW THAT FOR THE PANDEMIC TO STOP WE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b="0" dirty="0"/>
                  <a:t> AND FOR THAT TO HAPPEN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𝑟𝑠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HERE WE HAVE 3 FACTORS TO ANALYZE (</a:t>
                </a:r>
                <a:r>
                  <a:rPr lang="en-US" sz="2400" b="0" dirty="0" err="1"/>
                  <a:t>r,S,a</a:t>
                </a:r>
                <a:r>
                  <a:rPr lang="en-US" sz="2400" b="0" dirty="0"/>
                  <a:t>): FROM WHICH WE CAN CONTROL WITH A HIGHER DEGREE OF CERTANITY THE FACTOR 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WE KNOW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𝑟𝑠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400" b="0" dirty="0"/>
                  <a:t> SO THIS 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400" b="0" dirty="0"/>
                  <a:t> WHICH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0" dirty="0"/>
                  <a:t> FOR COVID.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WHICH MEANS WE NEED TO VACCINATE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0" dirty="0"/>
                  <a:t> OF THE POPULATION.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9468" y="2316480"/>
                <a:ext cx="10972292" cy="4358640"/>
              </a:xfrm>
              <a:blipFill>
                <a:blip r:embed="rId2"/>
                <a:stretch>
                  <a:fillRect l="-722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7EC9EB-A894-47DA-971C-A82861647017}"/>
              </a:ext>
            </a:extLst>
          </p:cNvPr>
          <p:cNvSpPr txBox="1">
            <a:spLocks/>
          </p:cNvSpPr>
          <p:nvPr/>
        </p:nvSpPr>
        <p:spPr>
          <a:xfrm>
            <a:off x="721868" y="2316480"/>
            <a:ext cx="10972292" cy="435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5BBB"/>
              </a:buClr>
              <a:buFontTx/>
              <a:buNone/>
              <a:defRPr sz="1700" b="1" kern="1200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charset="0"/>
              <a:buChar char="•"/>
              <a:tabLst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15093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1490452" cy="864616"/>
          </a:xfrm>
        </p:spPr>
        <p:txBody>
          <a:bodyPr/>
          <a:lstStyle/>
          <a:p>
            <a:r>
              <a:rPr lang="en-US" dirty="0"/>
              <a:t>HOW MANY VACCINES ARE NEEDED IN GENERAL?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9468" y="2316480"/>
                <a:ext cx="10972292" cy="4358640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NUMBER OF VACCINATIONS NEEDED IN GENERAL CAN BE GIVEN BY::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WE ALSO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b="0" dirty="0"/>
                  <a:t> SO WE CAN DEDUCE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FROM THE ABOVE EQUATION WE GET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/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SO WE NEED TO VACCINATE ATLEAST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/>
                  <a:t> OF POPULATION TO STOP THE PANDEMIC.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LARGER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MORE YOU NEED TO VACCINATE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9468" y="2316480"/>
                <a:ext cx="10972292" cy="4358640"/>
              </a:xfrm>
              <a:blipFill>
                <a:blip r:embed="rId2"/>
                <a:stretch>
                  <a:fillRect l="-722" t="-979" r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7EC9EB-A894-47DA-971C-A82861647017}"/>
              </a:ext>
            </a:extLst>
          </p:cNvPr>
          <p:cNvSpPr txBox="1">
            <a:spLocks/>
          </p:cNvSpPr>
          <p:nvPr/>
        </p:nvSpPr>
        <p:spPr>
          <a:xfrm>
            <a:off x="721868" y="2316480"/>
            <a:ext cx="10972292" cy="435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5BBB"/>
              </a:buClr>
              <a:buFontTx/>
              <a:buNone/>
              <a:defRPr sz="1700" b="1" kern="1200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charset="0"/>
              <a:buChar char="•"/>
              <a:tabLst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33475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608606" cy="444429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MOST BASIC COMPONENT OF A EPIDEMIC MODEL IS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THE REPRODUCTIVE NUMBER (R0): </a:t>
            </a:r>
            <a:r>
              <a:rPr lang="en-US" dirty="0"/>
              <a:t>WHICH IS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NUMBER OF SECONDARY INFECTED INDIVIDUALS THAT YOU CAN EXPECT TO HAVE ON AN AVERAGE IN A POPULATION FROM A SINGLE SOURCE OF PRIMARY INFECTION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BASICALLY FORMS THE SEED FOR THE EPIDEMIC.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R0 &lt;1 THEN THE DISEASE WILL DIE DOWN  IE., EACH PERSON CAN INFECT LESS THAN 1 PERSON THEN DISEASE CANNOT SUSTAIN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R0 =1 THEN DISEASE STAYS ALIVE AND STABLE BUT WILL NOT OUTBREAK AS EPIDEMIC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R0&gt;1 THEN DISEASE CAN CAUSE AN EPIDEMIC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ITS ALSO OBSERVED THAT DIFFERENT VARIANTS OF COVID HAVE DIFFERENT REPRODUCTIVE NUMBER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R0 FOR DIAMOND PRINCESS CRUISE SHIP WAS AROUND 2.28 IN EARLY FEBRUARY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R0 FOR THE TRIPLE MUTATING STRAIN FOUND IN INDIA IS ABOVE 3.00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7" y="1320800"/>
            <a:ext cx="11035099" cy="716084"/>
          </a:xfrm>
        </p:spPr>
        <p:txBody>
          <a:bodyPr/>
          <a:lstStyle/>
          <a:p>
            <a:r>
              <a:rPr lang="en-US" dirty="0"/>
              <a:t>EPIDEMIC MODELLING 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1490452" cy="864616"/>
          </a:xfrm>
        </p:spPr>
        <p:txBody>
          <a:bodyPr/>
          <a:lstStyle/>
          <a:p>
            <a:r>
              <a:rPr lang="en-US" dirty="0"/>
              <a:t>WHAT HAPPENS  IF VACCINES ARE NOT 100% EFFECTIVE?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9468" y="2316480"/>
                <a:ext cx="10972292" cy="4358640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WE CAN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b="0" dirty="0"/>
                  <a:t> AS THE EFFECTIVENESS OF VACCINE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2400" b="0" dirty="0"/>
                  <a:t> (SOME FACTOR e * NUMBER OF VACCINATIONS)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THEREFORE WE CAN CONCLUDE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LETS TAKE EFFECTIVENESS OF VACCINE AS 100 PERCENT -&gt; WE NEED TO VACCINATE 67% OF POPULATION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LETS TAKE EFFECTIVENESS OF VACCINE AS 95 PERCENT -&gt; WE NEED TO VACCINATE 70% OF POPULATION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LETS TAKE EFFECTIVENESS OF VACCINE AS 79 PERCENT -&gt; WE NEED TO VACCINATE 84% OF POPULATION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9468" y="2316480"/>
                <a:ext cx="10972292" cy="4358640"/>
              </a:xfrm>
              <a:blipFill>
                <a:blip r:embed="rId2"/>
                <a:stretch>
                  <a:fillRect l="-722" r="-1500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7EC9EB-A894-47DA-971C-A82861647017}"/>
              </a:ext>
            </a:extLst>
          </p:cNvPr>
          <p:cNvSpPr txBox="1">
            <a:spLocks/>
          </p:cNvSpPr>
          <p:nvPr/>
        </p:nvSpPr>
        <p:spPr>
          <a:xfrm>
            <a:off x="721868" y="2316480"/>
            <a:ext cx="10972292" cy="435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5BBB"/>
              </a:buClr>
              <a:buFontTx/>
              <a:buNone/>
              <a:defRPr sz="1700" b="1" kern="1200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charset="0"/>
              <a:buChar char="•"/>
              <a:tabLst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04864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990358"/>
            <a:ext cx="6638544" cy="100061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" y="2080727"/>
            <a:ext cx="8485632" cy="4646644"/>
          </a:xfrm>
        </p:spPr>
        <p:txBody>
          <a:bodyPr/>
          <a:lstStyle/>
          <a:p>
            <a:r>
              <a:rPr lang="en-US" dirty="0"/>
              <a:t>THANK YOU SO MUCH…..</a:t>
            </a:r>
          </a:p>
          <a:p>
            <a:r>
              <a:rPr lang="en-US" dirty="0"/>
              <a:t>PROFESSOR JOHANNES HACHMANN</a:t>
            </a:r>
          </a:p>
          <a:p>
            <a:r>
              <a:rPr lang="en-US" dirty="0"/>
              <a:t>MISS KAELEIGH PERI </a:t>
            </a:r>
          </a:p>
          <a:p>
            <a:r>
              <a:rPr lang="en-US" dirty="0"/>
              <a:t>PROFESSOR GARY DARGUSH</a:t>
            </a:r>
          </a:p>
          <a:p>
            <a:r>
              <a:rPr lang="en-US" dirty="0"/>
              <a:t>PROFESSOR DAVID SALAC</a:t>
            </a:r>
          </a:p>
          <a:p>
            <a:r>
              <a:rPr lang="en-US" dirty="0"/>
              <a:t>PROFESSOR EHSAN TARKESH ESFAHANI</a:t>
            </a:r>
          </a:p>
          <a:p>
            <a:r>
              <a:rPr lang="en-US" dirty="0"/>
              <a:t>PROFESSOR MOHAMMED KHAWAR ZIA</a:t>
            </a:r>
          </a:p>
          <a:p>
            <a:r>
              <a:rPr lang="en-US" dirty="0"/>
              <a:t>PROFESSOR DIETRICH KUHLMANN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8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0355996" cy="4336682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MODEL HAS 3 COMPONENTS: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S = SUSCEPTIBLE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I = INFECTED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R = REMOVED (RECOVERED OR DIED)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THREE MAJOR ASSUMPTIONS OF THE MODEL: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THE TOTAL POPULATION REMAINS CONSTANT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THE RATE OF INFECTION WHICH IS PROPORTIONAL TO THE CONTACT BETWEEN THE INFECTED AND SUSCEPTIBLES IS A CONSTANT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THE REMOVAL RATE IS CONSTANT IE., THE DEATH AND RECOVERY RATE ARE CONSTANT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SIR- MODEL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3496A9-14AD-4349-8589-3C44210E4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26025"/>
              </p:ext>
            </p:extLst>
          </p:nvPr>
        </p:nvGraphicFramePr>
        <p:xfrm>
          <a:off x="4971142" y="1317539"/>
          <a:ext cx="6458857" cy="2956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566927" y="2185416"/>
                <a:ext cx="8101211" cy="2825123"/>
              </a:xfrm>
            </p:spPr>
            <p:txBody>
              <a:bodyPr/>
              <a:lstStyle/>
              <a:p>
                <a:r>
                  <a:rPr lang="en-US" dirty="0"/>
                  <a:t>BASED ON THE ABOVE MAJOR ASSUMPTION WE MAKE THE FOLLOWING MATHEMATICAL REPRESENTATION :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𝑟𝐼𝑆</m:t>
                    </m:r>
                  </m:oMath>
                </a14:m>
                <a:r>
                  <a:rPr lang="en-US" dirty="0"/>
                  <a:t>       RATE OF CHANGE OF SUSCEPTIBLES WRT TIME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𝑟𝐼𝑆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𝑎𝐼</m:t>
                    </m:r>
                  </m:oMath>
                </a14:m>
                <a:r>
                  <a:rPr lang="en-US" dirty="0"/>
                  <a:t>  RATE OF CHANGE OF INFECTED WRT TIME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𝑎𝐼</m:t>
                    </m:r>
                  </m:oMath>
                </a14:m>
                <a:r>
                  <a:rPr lang="en-US" dirty="0"/>
                  <a:t>           RATE OF CHANGE OF REMOVAL WRT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566927" y="2185416"/>
                <a:ext cx="8101211" cy="2825123"/>
              </a:xfrm>
              <a:blipFill>
                <a:blip r:embed="rId2"/>
                <a:stretch>
                  <a:fillRect t="-1296" b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REPRESENTATION: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95D4D-DC4F-475D-B5FA-D3067B722488}"/>
              </a:ext>
            </a:extLst>
          </p:cNvPr>
          <p:cNvSpPr txBox="1"/>
          <p:nvPr/>
        </p:nvSpPr>
        <p:spPr>
          <a:xfrm>
            <a:off x="8789436" y="2690336"/>
            <a:ext cx="3115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– RATE OF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– RATE OF REMOVAL (RECOVERED/DYING)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– NUMBER OF INFECTED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 – NUMBER OF SUSCEPTIBLES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QUESTIONS: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WILL THE DISEASE SPREAD?</a:t>
            </a:r>
          </a:p>
          <a:p>
            <a:pPr marL="457200" lvl="0" indent="-457200">
              <a:buFont typeface="+mj-lt"/>
              <a:buAutoNum type="arabicPeriod"/>
            </a:pPr>
            <a:endParaRPr lang="en-US" sz="2400" dirty="0"/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WHAT WILL BE THE NUMBER OF INFECTED?</a:t>
            </a:r>
          </a:p>
          <a:p>
            <a:pPr marL="457200" lvl="0" indent="-457200">
              <a:buFont typeface="+mj-lt"/>
              <a:buAutoNum type="arabicPeriod"/>
            </a:pPr>
            <a:endParaRPr lang="en-US" sz="2400" dirty="0"/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HOW MANY PEOPLE WILL END UP CATCHING THE DISEASE?</a:t>
            </a:r>
          </a:p>
        </p:txBody>
      </p: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THE DISEASE SPREAD?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6927" y="2185415"/>
                <a:ext cx="10387211" cy="4290029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INITIAL ASSUMPTION: </a:t>
                </a: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RATE OF CHANGES WRT TIME IS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18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NUMBER OF  SUSCEPTIBLES IS ALWAYS LESS THAN THE INITIAL POPULATION (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b="0" dirty="0"/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WILL THE DISEASE SPREAD COMES DOWN TO THE FOLLOWING INEQUALITY: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6927" y="2185415"/>
                <a:ext cx="10387211" cy="4290029"/>
              </a:xfrm>
              <a:blipFill>
                <a:blip r:embed="rId2"/>
                <a:stretch>
                  <a:fillRect l="-763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00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THE DISEASE SPREAD?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6928" y="2185416"/>
                <a:ext cx="10377880" cy="4541956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FROM THE ABOVE EQUATION WE CAN DEDUCE THAT: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400" b="0" dirty="0"/>
                  <a:t> i.e., </a:t>
                </a:r>
                <a:r>
                  <a:rPr lang="en-US" sz="1200" b="0" dirty="0"/>
                  <a:t>THE INI.POPULATION IS ALWAYS GREATER THAN RATIO OF RATE OF REMOVAL TO RATE OF CONTACT</a:t>
                </a:r>
              </a:p>
              <a:p>
                <a:pPr lvl="0" algn="ctr"/>
                <a:r>
                  <a:rPr lang="en-US" sz="2400" b="0" dirty="0"/>
                  <a:t> </a:t>
                </a:r>
              </a:p>
              <a:p>
                <a:pPr lvl="0" algn="ctr"/>
                <a:r>
                  <a:rPr lang="en-US" sz="2400" b="0" dirty="0"/>
                  <a:t>WE CAN REARRANGE THIS TERM TO GET CONTACT RATIO AS: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sz="2400" b="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SO BASED OF ABOVE EQUATION WE CAN DEDUCE THAT DISEASE SPREADS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en-US" sz="1800" b="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REARRANGING ABOVE EQUATION WE GET THE REPRODUCTION NUMBER WHICH TELLS US IF EPIDEMIC WILL OCCUR?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sz="1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𝐼𝐹</m:t>
                    </m:r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𝑇𝐻𝐼𝑆</m:t>
                    </m:r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en-US" sz="1800" b="0" dirty="0"/>
                  <a:t>THEN EPIDEMIC OCCURS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6928" y="2185416"/>
                <a:ext cx="10377880" cy="4541956"/>
              </a:xfrm>
              <a:blipFill>
                <a:blip r:embed="rId2"/>
                <a:stretch>
                  <a:fillRect l="-353" t="-805" r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71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NUMBER OF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6928" y="2185416"/>
                <a:ext cx="11385586" cy="4541956"/>
              </a:xfrm>
            </p:spPr>
            <p:txBody>
              <a:bodyPr/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BY TAKING THE EQUATIONS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800" b="0" dirty="0"/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800" b="0" dirty="0"/>
                  <a:t>  AND DIVIDING THEM WE OBSERVE THAT THE RATE OF CHANGE OF INFECTION WITH RESPECT TO RATE OF CHANGE OF SUSCEPTIBLES IS: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𝑟𝐼𝑆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𝑎𝐼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𝑟𝐼𝑆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=−1+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𝑟𝑆</m:t>
                          </m:r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WE CAN NOW REPHRASE THE ABOVE EQUATION WRT q AS: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−1+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𝑞𝑆</m:t>
                        </m:r>
                      </m:den>
                    </m:f>
                  </m:oMath>
                </a14:m>
                <a:endParaRPr lang="en-US" sz="1800" b="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NOW INTEGRATING ABOVE EQUATION WE GET: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800" b="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OCCURS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AND IS GIVEN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(1+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BY TAKING ABOVE EQUATION AS A FUNCTION OF q WHEN WE PLOT THE EQUATION WE GET THE GRAPH OF INFECTION RATE(AS A FUNCTION OF CONTACT RATIO) VS q (CONTACT RATIO)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6928" y="2185416"/>
                <a:ext cx="11385586" cy="4541956"/>
              </a:xfrm>
              <a:blipFill>
                <a:blip r:embed="rId2"/>
                <a:stretch>
                  <a:fillRect l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03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D39A5E-EF15-4EF7-9FD6-1E26A55257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4582160" y="1150615"/>
            <a:ext cx="7609840" cy="545339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3507" y="1320800"/>
            <a:ext cx="4268653" cy="716084"/>
          </a:xfrm>
        </p:spPr>
        <p:txBody>
          <a:bodyPr/>
          <a:lstStyle/>
          <a:p>
            <a:r>
              <a:rPr lang="en-US" dirty="0"/>
              <a:t>OBSERVATIONS: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34188" y="2194126"/>
            <a:ext cx="4002532" cy="4420034"/>
          </a:xfrm>
        </p:spPr>
        <p:txBody>
          <a:bodyPr/>
          <a:lstStyle/>
          <a:p>
            <a:r>
              <a:rPr lang="en-US" sz="1600" dirty="0"/>
              <a:t>FROM THE GIVEN GRAPH ITS OBSERVED THAT AS q INCREASES THE FUNCTION OF q(INFECTION RATE) BECOMES VERY  SMALL.. WHICH  TELLS US THAT THE </a:t>
            </a:r>
          </a:p>
          <a:p>
            <a:r>
              <a:rPr lang="en-US" sz="1600" dirty="0"/>
              <a:t>MAXIMUM NUMBER OF PEOPLE THAT CAN HAVE INFECTION AT ANY TIME IS:</a:t>
            </a:r>
          </a:p>
          <a:p>
            <a:r>
              <a:rPr lang="en-US" sz="1600" dirty="0"/>
              <a:t>TOTAL_POPULATION – f(q)</a:t>
            </a:r>
          </a:p>
          <a:p>
            <a:r>
              <a:rPr lang="en-US" sz="1600" dirty="0"/>
              <a:t>WHICH IS QUITE BAD FOR A DISEASE WITH LARGE q VALUES AS f(q) IS QUITE SMALL MEANING ALMOST ENTIRE POPULATION IS SUSCEPTIBLE TO INFECTION.</a:t>
            </a:r>
          </a:p>
        </p:txBody>
      </p:sp>
    </p:spTree>
    <p:extLst>
      <p:ext uri="{BB962C8B-B14F-4D97-AF65-F5344CB8AC3E}">
        <p14:creationId xmlns:p14="http://schemas.microsoft.com/office/powerpoint/2010/main" val="1009827995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2693</TotalTime>
  <Words>1597</Words>
  <Application>Microsoft Office PowerPoint</Application>
  <PresentationFormat>Widescreen</PresentationFormat>
  <Paragraphs>160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Cambria Math</vt:lpstr>
      <vt:lpstr>Georgia</vt:lpstr>
      <vt:lpstr>LucidaGrande</vt:lpstr>
      <vt:lpstr>Wingdings</vt:lpstr>
      <vt:lpstr>UB Powerpoint Template</vt:lpstr>
      <vt:lpstr>EPIDEMIC AND DISEASE MODELLING</vt:lpstr>
      <vt:lpstr>EPIDEMIC MODELLING EXPONENTIAL GROWTH</vt:lpstr>
      <vt:lpstr>SIR- MODEL</vt:lpstr>
      <vt:lpstr>MATHEMATICAL REPRESENTATION:</vt:lpstr>
      <vt:lpstr>IMPORTANT QUESTIONS:</vt:lpstr>
      <vt:lpstr>WILL THE DISEASE SPREAD?</vt:lpstr>
      <vt:lpstr>WILL THE DISEASE SPREAD?</vt:lpstr>
      <vt:lpstr>WHAT WILL BE NUMBER OF INFECTED?</vt:lpstr>
      <vt:lpstr>OBSERVATIONS:</vt:lpstr>
      <vt:lpstr>HOW MANY PEOPLE WILL END UP CATCHING THE DISEASE?</vt:lpstr>
      <vt:lpstr>OBSERVATIONS:</vt:lpstr>
      <vt:lpstr>TRAVELLING WAVES</vt:lpstr>
      <vt:lpstr>TRAVELLING WAVES</vt:lpstr>
      <vt:lpstr>TRAVELLING WAVES</vt:lpstr>
      <vt:lpstr>INCUBATION PERIOD</vt:lpstr>
      <vt:lpstr>INCUBATION PERIOD</vt:lpstr>
      <vt:lpstr>VACCINATION</vt:lpstr>
      <vt:lpstr>CONDITION FOR DISEASE TO STOP AND HOW MANY PEOPLE DO WE NEED TO VACCINATE? </vt:lpstr>
      <vt:lpstr>HOW MANY VACCINES ARE NEEDED IN GENERAL? </vt:lpstr>
      <vt:lpstr>WHAT HAPPENS  IF VACCINES ARE NOT 100% EFFECTIVE? 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ashish sanghvi</cp:lastModifiedBy>
  <cp:revision>252</cp:revision>
  <cp:lastPrinted>2015-10-19T19:01:41Z</cp:lastPrinted>
  <dcterms:created xsi:type="dcterms:W3CDTF">2016-06-28T14:05:07Z</dcterms:created>
  <dcterms:modified xsi:type="dcterms:W3CDTF">2021-05-12T19:30:37Z</dcterms:modified>
  <cp:category/>
</cp:coreProperties>
</file>